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74" r:id="rId6"/>
    <p:sldId id="275" r:id="rId7"/>
    <p:sldId id="276" r:id="rId8"/>
    <p:sldId id="258" r:id="rId9"/>
    <p:sldId id="270" r:id="rId10"/>
    <p:sldId id="271" r:id="rId11"/>
    <p:sldId id="272" r:id="rId12"/>
    <p:sldId id="261" r:id="rId13"/>
    <p:sldId id="262" r:id="rId14"/>
    <p:sldId id="265" r:id="rId15"/>
    <p:sldId id="267" r:id="rId16"/>
    <p:sldId id="269" r:id="rId17"/>
    <p:sldId id="264" r:id="rId18"/>
    <p:sldId id="273" r:id="rId19"/>
    <p:sldId id="263" r:id="rId20"/>
    <p:sldId id="26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7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2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3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7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5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Videospiel 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CD7F10-395E-4837-90CB-207BD65BC88A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de-DE" sz="1000">
                <a:solidFill>
                  <a:srgbClr val="000000"/>
                </a:solidFill>
              </a:rPr>
              <a:t>Intern</a:t>
            </a:r>
          </a:p>
        </p:txBody>
      </p:sp>
    </p:spTree>
    <p:extLst>
      <p:ext uri="{BB962C8B-B14F-4D97-AF65-F5344CB8AC3E}">
        <p14:creationId xmlns:p14="http://schemas.microsoft.com/office/powerpoint/2010/main" val="18225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2D475B-DF09-46BD-BADA-6F6613A2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1" y="1508045"/>
            <a:ext cx="11555358" cy="36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DB45C0-DC79-4874-AA0C-E5B5B49C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5" b="24783"/>
          <a:stretch/>
        </p:blipFill>
        <p:spPr>
          <a:xfrm>
            <a:off x="102000" y="1138179"/>
            <a:ext cx="12017996" cy="40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3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Installation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6B9EBD-C933-4192-8376-6318A5E5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749" y="660257"/>
            <a:ext cx="3924502" cy="55374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AEE14DE-C495-42C9-A20E-C5BC14824B06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6016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6508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Vorführung der erstellten Website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32591B-C0A3-43A4-BDFB-44F58BE73506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761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Gestaltung der Oberfläche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71ECB3-D68A-41C2-8B91-B23002F15FD0}"/>
              </a:ext>
            </a:extLst>
          </p:cNvPr>
          <p:cNvSpPr txBox="1"/>
          <p:nvPr/>
        </p:nvSpPr>
        <p:spPr>
          <a:xfrm>
            <a:off x="1831880" y="1082202"/>
            <a:ext cx="852823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Grandview" panose="020B0502040204020203" pitchFamily="34" charset="0"/>
              </a:rPr>
              <a:t>Aber wir machen es</a:t>
            </a:r>
          </a:p>
          <a:p>
            <a:pPr algn="ctr"/>
            <a:r>
              <a:rPr lang="de-DE" sz="23900" dirty="0">
                <a:solidFill>
                  <a:srgbClr val="FF0000"/>
                </a:solidFill>
                <a:highlight>
                  <a:srgbClr val="00FF00"/>
                </a:highlight>
                <a:latin typeface="Grandview" panose="020B0502040204020203" pitchFamily="34" charset="0"/>
              </a:rPr>
              <a:t>L</a:t>
            </a:r>
            <a:r>
              <a:rPr lang="de-DE" sz="23900" dirty="0">
                <a:solidFill>
                  <a:srgbClr val="FF0000"/>
                </a:solidFill>
                <a:highlight>
                  <a:srgbClr val="FFFF00"/>
                </a:highlight>
                <a:latin typeface="Grandview" panose="020B0502040204020203" pitchFamily="34" charset="0"/>
              </a:rPr>
              <a:t>I</a:t>
            </a:r>
            <a:r>
              <a:rPr lang="de-DE" sz="23900" dirty="0">
                <a:solidFill>
                  <a:srgbClr val="FF0000"/>
                </a:solidFill>
                <a:highlight>
                  <a:srgbClr val="0000FF"/>
                </a:highlight>
                <a:latin typeface="Grandview" panose="020B0502040204020203" pitchFamily="34" charset="0"/>
              </a:rPr>
              <a:t>V</a:t>
            </a:r>
            <a:r>
              <a:rPr lang="de-DE" sz="23900" dirty="0">
                <a:solidFill>
                  <a:srgbClr val="FF0000"/>
                </a:solidFill>
                <a:highlight>
                  <a:srgbClr val="800080"/>
                </a:highlight>
                <a:latin typeface="Grandview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961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739AFF-55AE-4364-A307-589ADCB5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2487205" y="148599"/>
            <a:ext cx="7974639" cy="4308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3430C9-9B7A-4C89-9D2D-1C08A4FA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44" y="567263"/>
            <a:ext cx="9148200" cy="12312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A5E54DA-0898-4577-8543-18BB9E732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44" y="1749230"/>
            <a:ext cx="9148200" cy="12435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1FC8A6C-4139-4A02-8BAC-35D8F584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44" y="2935539"/>
            <a:ext cx="9126562" cy="12435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9533C31-42FA-4DBE-A3E9-C7A498EF84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55"/>
          <a:stretch/>
        </p:blipFill>
        <p:spPr>
          <a:xfrm>
            <a:off x="1275545" y="4174746"/>
            <a:ext cx="9148199" cy="122020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1243187-A479-48E8-9F8A-44985631BF86}"/>
              </a:ext>
            </a:extLst>
          </p:cNvPr>
          <p:cNvSpPr/>
          <p:nvPr/>
        </p:nvSpPr>
        <p:spPr>
          <a:xfrm>
            <a:off x="0" y="0"/>
            <a:ext cx="7011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F9F23EB-E23B-4C01-83E1-C53F74A1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544" y="5333368"/>
            <a:ext cx="9126562" cy="12435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 rot="16200000">
            <a:off x="-2584702" y="3198168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Grandview" panose="020B0502040204020203" pitchFamily="34" charset="0"/>
              </a:rPr>
              <a:t>Aufgabenaufteilung und zeitlicher Ablauf</a:t>
            </a:r>
          </a:p>
        </p:txBody>
      </p:sp>
    </p:spTree>
    <p:extLst>
      <p:ext uri="{BB962C8B-B14F-4D97-AF65-F5344CB8AC3E}">
        <p14:creationId xmlns:p14="http://schemas.microsoft.com/office/powerpoint/2010/main" val="28008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739AFF-55AE-4364-A307-589ADCB5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2"/>
          <a:stretch/>
        </p:blipFill>
        <p:spPr>
          <a:xfrm>
            <a:off x="2487205" y="148599"/>
            <a:ext cx="7974639" cy="43081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01243187-A479-48E8-9F8A-44985631BF86}"/>
              </a:ext>
            </a:extLst>
          </p:cNvPr>
          <p:cNvSpPr/>
          <p:nvPr/>
        </p:nvSpPr>
        <p:spPr>
          <a:xfrm>
            <a:off x="0" y="0"/>
            <a:ext cx="70111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 rot="16200000">
            <a:off x="-2584702" y="3198168"/>
            <a:ext cx="587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Grandview" panose="020B0502040204020203" pitchFamily="34" charset="0"/>
              </a:rPr>
              <a:t>Aufgabenaufteilung und zeitlicher Ablauf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95018A-75E4-4A58-80AA-2DB8847F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44" y="579414"/>
            <a:ext cx="9148200" cy="1245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F866848-FAF0-4302-B4FD-A6668384C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44" y="1824436"/>
            <a:ext cx="9148200" cy="12277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4D17D7-28EA-4948-A90D-FDFF1A47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644" y="3030513"/>
            <a:ext cx="9148200" cy="126667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21D2973-47E7-4D95-8B70-F7D458819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642" y="4275535"/>
            <a:ext cx="9148202" cy="12277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96EF775-9DD1-49A7-90CF-027CAA7F9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10"/>
          <a:stretch/>
        </p:blipFill>
        <p:spPr>
          <a:xfrm>
            <a:off x="1313642" y="5481673"/>
            <a:ext cx="9153217" cy="12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A66EB9-60F2-4860-BA36-F95F8F67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" y="1841477"/>
            <a:ext cx="6676491" cy="134939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E7E12FD-9A61-450C-94C3-CB4FE5C73AB9}"/>
              </a:ext>
            </a:extLst>
          </p:cNvPr>
          <p:cNvSpPr txBox="1"/>
          <p:nvPr/>
        </p:nvSpPr>
        <p:spPr>
          <a:xfrm>
            <a:off x="332509" y="1042976"/>
            <a:ext cx="683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Problem: Daten werden in immer gleiche divs geschrieben..</a:t>
            </a:r>
          </a:p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	   wie Formatieren?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383A43-6116-48E8-B603-D1EC2EBC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8" y="4355410"/>
            <a:ext cx="6674193" cy="221626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9E38666-B259-4548-A091-31C6BD32DF1C}"/>
              </a:ext>
            </a:extLst>
          </p:cNvPr>
          <p:cNvSpPr txBox="1"/>
          <p:nvPr/>
        </p:nvSpPr>
        <p:spPr>
          <a:xfrm>
            <a:off x="332508" y="3647524"/>
            <a:ext cx="665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 in CSS: Anzeigen und Herausstechen des Textes </a:t>
            </a:r>
          </a:p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		 bei hovern über die ganze Box</a:t>
            </a:r>
          </a:p>
        </p:txBody>
      </p:sp>
    </p:spTree>
    <p:extLst>
      <p:ext uri="{BB962C8B-B14F-4D97-AF65-F5344CB8AC3E}">
        <p14:creationId xmlns:p14="http://schemas.microsoft.com/office/powerpoint/2010/main" val="30367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936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Aufgetretene Probleme während der Entwicklung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E12FD-9A61-450C-94C3-CB4FE5C73AB9}"/>
              </a:ext>
            </a:extLst>
          </p:cNvPr>
          <p:cNvSpPr txBox="1"/>
          <p:nvPr/>
        </p:nvSpPr>
        <p:spPr>
          <a:xfrm>
            <a:off x="332509" y="1042976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Problem: Danke </a:t>
            </a:r>
            <a:r>
              <a:rPr lang="de-DE" sz="2000" dirty="0" err="1">
                <a:solidFill>
                  <a:schemeClr val="bg1"/>
                </a:solidFill>
                <a:latin typeface="Grandview Display" panose="020B0502040204020203" pitchFamily="34" charset="0"/>
              </a:rPr>
              <a:t>NetBeans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  <a:sym typeface="Wingdings" panose="05000000000000000000" pitchFamily="2" charset="2"/>
              </a:rPr>
              <a:t></a:t>
            </a:r>
            <a:endParaRPr lang="de-DE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E38666-B259-4548-A091-31C6BD32DF1C}"/>
              </a:ext>
            </a:extLst>
          </p:cNvPr>
          <p:cNvSpPr txBox="1"/>
          <p:nvPr/>
        </p:nvSpPr>
        <p:spPr>
          <a:xfrm>
            <a:off x="246783" y="3228945"/>
            <a:ext cx="422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Problem in CSS: Danke </a:t>
            </a:r>
            <a:r>
              <a:rPr lang="de-DE" sz="2000" dirty="0" err="1">
                <a:solidFill>
                  <a:schemeClr val="bg1"/>
                </a:solidFill>
                <a:latin typeface="Grandview Display" panose="020B0502040204020203" pitchFamily="34" charset="0"/>
              </a:rPr>
              <a:t>NetBeans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 </a:t>
            </a:r>
            <a:r>
              <a:rPr lang="de-DE" sz="2000" dirty="0">
                <a:solidFill>
                  <a:schemeClr val="bg1"/>
                </a:solidFill>
                <a:latin typeface="Grandview Display" panose="020B0502040204020203" pitchFamily="34" charset="0"/>
                <a:sym typeface="Wingdings" panose="05000000000000000000" pitchFamily="2" charset="2"/>
              </a:rPr>
              <a:t></a:t>
            </a:r>
            <a:endParaRPr lang="de-DE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D62E85E-6E8C-4616-9DDB-3B69771B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7" y="1579012"/>
            <a:ext cx="11439442" cy="4331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FE7992D-BD01-4153-BA61-B03F01D4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7" y="2189709"/>
            <a:ext cx="11439442" cy="49084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42F5785-E9D2-4A5F-B6DB-9F484E12968C}"/>
              </a:ext>
            </a:extLst>
          </p:cNvPr>
          <p:cNvSpPr txBox="1"/>
          <p:nvPr/>
        </p:nvSpPr>
        <p:spPr>
          <a:xfrm>
            <a:off x="10648084" y="2273359"/>
            <a:ext cx="260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  <a:latin typeface="Grandview" panose="020B0502040204020203" pitchFamily="34" charset="0"/>
              </a:rPr>
              <a:t>‘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5EB15A5A-F9F7-468B-8592-F673E9E5880A}"/>
              </a:ext>
            </a:extLst>
          </p:cNvPr>
          <p:cNvSpPr/>
          <p:nvPr/>
        </p:nvSpPr>
        <p:spPr>
          <a:xfrm rot="7946618">
            <a:off x="10682277" y="1621440"/>
            <a:ext cx="956930" cy="7813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006D3F-2458-4F3E-93AC-DAEB8BF3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7" y="3735420"/>
            <a:ext cx="6105420" cy="32223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509A636-BD89-418F-AC9F-AF262F01B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87" y="4161650"/>
            <a:ext cx="6105420" cy="3078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27052D0-88FD-4DC2-8D65-18A8FBCA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7" y="4549642"/>
            <a:ext cx="6105420" cy="32223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00DB0DAE-234C-4CC8-AD07-B09845A3F5B0}"/>
              </a:ext>
            </a:extLst>
          </p:cNvPr>
          <p:cNvSpPr/>
          <p:nvPr/>
        </p:nvSpPr>
        <p:spPr>
          <a:xfrm>
            <a:off x="4788157" y="3733054"/>
            <a:ext cx="238125" cy="11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4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6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8358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Erfüllungsgrad und offen gebliebene Punkte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67695B8-81DF-493A-A8E7-3246D5A98ABD}"/>
              </a:ext>
            </a:extLst>
          </p:cNvPr>
          <p:cNvSpPr/>
          <p:nvPr/>
        </p:nvSpPr>
        <p:spPr>
          <a:xfrm>
            <a:off x="495301" y="1228725"/>
            <a:ext cx="5156335" cy="276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33B8BD-06AB-491D-B7C8-06C38DFA6961}"/>
              </a:ext>
            </a:extLst>
          </p:cNvPr>
          <p:cNvSpPr/>
          <p:nvPr/>
        </p:nvSpPr>
        <p:spPr>
          <a:xfrm>
            <a:off x="509589" y="1243011"/>
            <a:ext cx="1974531" cy="252000"/>
          </a:xfrm>
          <a:prstGeom prst="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1983E8-9C1E-487F-9DA1-58D3473C1801}"/>
              </a:ext>
            </a:extLst>
          </p:cNvPr>
          <p:cNvSpPr txBox="1"/>
          <p:nvPr/>
        </p:nvSpPr>
        <p:spPr>
          <a:xfrm>
            <a:off x="2647136" y="1243011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95%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6CCDFE-3D82-4D89-BCA8-E37577BB4D10}"/>
              </a:ext>
            </a:extLst>
          </p:cNvPr>
          <p:cNvSpPr/>
          <p:nvPr/>
        </p:nvSpPr>
        <p:spPr>
          <a:xfrm>
            <a:off x="463870" y="1243012"/>
            <a:ext cx="45719" cy="243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2CEA7A4-4243-44AF-A7C4-30EDB6413065}"/>
              </a:ext>
            </a:extLst>
          </p:cNvPr>
          <p:cNvSpPr/>
          <p:nvPr/>
        </p:nvSpPr>
        <p:spPr>
          <a:xfrm>
            <a:off x="6670" y="1209238"/>
            <a:ext cx="468000" cy="307777"/>
          </a:xfrm>
          <a:prstGeom prst="rect">
            <a:avLst/>
          </a:pr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AD772FD-CC65-47C7-9EC9-DA7ECE078706}"/>
              </a:ext>
            </a:extLst>
          </p:cNvPr>
          <p:cNvSpPr txBox="1"/>
          <p:nvPr/>
        </p:nvSpPr>
        <p:spPr>
          <a:xfrm>
            <a:off x="463870" y="1759555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Ziel: Videospiele Shop</a:t>
            </a:r>
            <a:endParaRPr lang="de-DE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FD0A2D-B867-47F1-9317-976A0D28ED5D}"/>
              </a:ext>
            </a:extLst>
          </p:cNvPr>
          <p:cNvSpPr txBox="1"/>
          <p:nvPr/>
        </p:nvSpPr>
        <p:spPr>
          <a:xfrm>
            <a:off x="6347684" y="3343275"/>
            <a:ext cx="41910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kaufen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anschauen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Kunden-Konto erstellen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Login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Kaufverlauf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ansehen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F03D1-6D03-4C12-A0D6-B02095FEA1B9}"/>
              </a:ext>
            </a:extLst>
          </p:cNvPr>
          <p:cNvSpPr txBox="1"/>
          <p:nvPr/>
        </p:nvSpPr>
        <p:spPr>
          <a:xfrm>
            <a:off x="7252560" y="2517716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„Kunde“: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CC25D42-32B7-4661-916A-543231F119EC}"/>
              </a:ext>
            </a:extLst>
          </p:cNvPr>
          <p:cNvSpPr txBox="1"/>
          <p:nvPr/>
        </p:nvSpPr>
        <p:spPr>
          <a:xfrm>
            <a:off x="364807" y="3562350"/>
            <a:ext cx="4238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Alles was Kunde kann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und..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Videospiele bearbeiten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 bearbeiten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AA72C52-A8FB-4C43-8E53-26C95206E6EF}"/>
              </a:ext>
            </a:extLst>
          </p:cNvPr>
          <p:cNvSpPr txBox="1"/>
          <p:nvPr/>
        </p:nvSpPr>
        <p:spPr>
          <a:xfrm>
            <a:off x="1293495" y="2897386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„Admin“: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062861-FBA3-424B-882B-8C8C88F28DC8}"/>
              </a:ext>
            </a:extLst>
          </p:cNvPr>
          <p:cNvSpPr txBox="1"/>
          <p:nvPr/>
        </p:nvSpPr>
        <p:spPr>
          <a:xfrm>
            <a:off x="6878703" y="5935206"/>
            <a:ext cx="3128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bearbeiten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20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524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Inhalt und Ziel des Projekts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7AD8D2-6A72-4C63-95D3-B1C83814D77C}"/>
              </a:ext>
            </a:extLst>
          </p:cNvPr>
          <p:cNvSpPr txBox="1"/>
          <p:nvPr/>
        </p:nvSpPr>
        <p:spPr>
          <a:xfrm>
            <a:off x="4291658" y="1111855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Ziel: Videospiele Shop</a:t>
            </a:r>
            <a:endParaRPr lang="de-DE" dirty="0">
              <a:solidFill>
                <a:schemeClr val="bg1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12F7E1-F41C-4F15-8AD0-CC26529F5066}"/>
              </a:ext>
            </a:extLst>
          </p:cNvPr>
          <p:cNvSpPr txBox="1"/>
          <p:nvPr/>
        </p:nvSpPr>
        <p:spPr>
          <a:xfrm>
            <a:off x="1919286" y="1651496"/>
            <a:ext cx="8353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Grandview Display" panose="020B0502040204020203" pitchFamily="34" charset="0"/>
              </a:rPr>
              <a:t>(Verkauf von Schlüsseln von Videospielen für die Plattformen: PS, XBOX, PC)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E633C1-3D06-406B-BB22-87A9BB2CBEEC}"/>
              </a:ext>
            </a:extLst>
          </p:cNvPr>
          <p:cNvSpPr txBox="1"/>
          <p:nvPr/>
        </p:nvSpPr>
        <p:spPr>
          <a:xfrm>
            <a:off x="861284" y="3429000"/>
            <a:ext cx="41910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kaufen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Ware anschauen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Kunden-Konto erstellen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Login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Kaufverlauf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ansehen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Profil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199930-1F0C-4292-B42D-75FC64FEE8BC}"/>
              </a:ext>
            </a:extLst>
          </p:cNvPr>
          <p:cNvSpPr txBox="1"/>
          <p:nvPr/>
        </p:nvSpPr>
        <p:spPr>
          <a:xfrm>
            <a:off x="1766160" y="2648240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„Kunde“: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2BCA84-E877-4732-A1BD-97E176A4BFD3}"/>
              </a:ext>
            </a:extLst>
          </p:cNvPr>
          <p:cNvSpPr txBox="1"/>
          <p:nvPr/>
        </p:nvSpPr>
        <p:spPr>
          <a:xfrm>
            <a:off x="7891461" y="2603441"/>
            <a:ext cx="2381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Rolle „Admin“: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F97A484-8453-40B2-AFA9-CA75453D9E96}"/>
              </a:ext>
            </a:extLst>
          </p:cNvPr>
          <p:cNvSpPr txBox="1"/>
          <p:nvPr/>
        </p:nvSpPr>
        <p:spPr>
          <a:xfrm>
            <a:off x="6962773" y="3429000"/>
            <a:ext cx="42386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Alles was Kunde kann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und..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Videospiele bearbeiten</a:t>
            </a:r>
            <a:b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Kunden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2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Video 25" descr="Ein Bild, das Wirbellose, Wurm enthält.&#10;&#10;Automatisch generierte Beschreibung">
            <a:extLst>
              <a:ext uri="{FF2B5EF4-FFF2-40B4-BE49-F238E27FC236}">
                <a16:creationId xmlns:a16="http://schemas.microsoft.com/office/drawing/2014/main" id="{789B68E8-B8E5-4300-ABE7-A9E229A4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28558A-4574-4858-B4FD-8C0E22DC2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159" y="2169428"/>
            <a:ext cx="8388991" cy="1897954"/>
          </a:xfrm>
        </p:spPr>
        <p:txBody>
          <a:bodyPr anchor="b">
            <a:normAutofit/>
          </a:bodyPr>
          <a:lstStyle/>
          <a:p>
            <a:pPr algn="ctr"/>
            <a:r>
              <a:rPr lang="de-DE" sz="7200" dirty="0">
                <a:solidFill>
                  <a:schemeClr val="bg1"/>
                </a:solidFill>
                <a:latin typeface="Grandview" panose="020B0502040204020203" pitchFamily="34" charset="0"/>
              </a:rPr>
              <a:t>Danke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555697-BFAF-44A6-82B4-793F68F84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782" y="3948657"/>
            <a:ext cx="9593743" cy="907290"/>
          </a:xfrm>
        </p:spPr>
        <p:txBody>
          <a:bodyPr anchor="t"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randview" panose="020B0502040204020203" pitchFamily="34" charset="0"/>
              </a:rPr>
              <a:t>Alexander Henning, Moritz Popp, Fabian Mayer, Marc Seiler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C64221E-AF6F-4EC2-BE83-B3CA3F388664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de-DE" sz="1000">
              <a:solidFill>
                <a:srgbClr val="00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ED785F-381B-466E-922F-22536F6FEA26}"/>
              </a:ext>
            </a:extLst>
          </p:cNvPr>
          <p:cNvSpPr/>
          <p:nvPr/>
        </p:nvSpPr>
        <p:spPr>
          <a:xfrm>
            <a:off x="1547385" y="4015769"/>
            <a:ext cx="9420536" cy="69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366D8FB-49BD-4A06-81F3-8681225269B8}"/>
              </a:ext>
            </a:extLst>
          </p:cNvPr>
          <p:cNvSpPr txBox="1">
            <a:spLocks/>
          </p:cNvSpPr>
          <p:nvPr/>
        </p:nvSpPr>
        <p:spPr>
          <a:xfrm>
            <a:off x="988533" y="340433"/>
            <a:ext cx="10214932" cy="189795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6000" b="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400" dirty="0">
                <a:solidFill>
                  <a:srgbClr val="00B0F0"/>
                </a:solidFill>
                <a:latin typeface="Grandview" panose="020B0502040204020203" pitchFamily="34" charset="0"/>
              </a:rPr>
              <a:t>https://github.com/MarcSeiler/VideospielShop</a:t>
            </a:r>
          </a:p>
        </p:txBody>
      </p:sp>
    </p:spTree>
    <p:extLst>
      <p:ext uri="{BB962C8B-B14F-4D97-AF65-F5344CB8AC3E}">
        <p14:creationId xmlns:p14="http://schemas.microsoft.com/office/powerpoint/2010/main" val="10365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0FC4E9-C2F9-40C1-9D02-9D801643F4FC}"/>
              </a:ext>
            </a:extLst>
          </p:cNvPr>
          <p:cNvSpPr txBox="1"/>
          <p:nvPr/>
        </p:nvSpPr>
        <p:spPr>
          <a:xfrm>
            <a:off x="332509" y="1124526"/>
            <a:ext cx="993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Verwendete Werkzeuge: null *</a:t>
            </a:r>
            <a:r>
              <a:rPr lang="de-DE" sz="3200" dirty="0" err="1">
                <a:solidFill>
                  <a:schemeClr val="bg1"/>
                </a:solidFill>
                <a:latin typeface="Grandview" panose="020B0502040204020203" pitchFamily="34" charset="0"/>
              </a:rPr>
              <a:t>error</a:t>
            </a:r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* not </a:t>
            </a:r>
            <a:r>
              <a:rPr lang="de-DE" sz="3200" dirty="0" err="1">
                <a:solidFill>
                  <a:schemeClr val="bg1"/>
                </a:solidFill>
                <a:latin typeface="Grandview" panose="020B0502040204020203" pitchFamily="34" charset="0"/>
              </a:rPr>
              <a:t>Found</a:t>
            </a:r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 #404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040316-6FEC-4ABD-8937-676AE9AB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96" y="616813"/>
            <a:ext cx="9921007" cy="561339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29DB36-D70D-403C-875F-2539903CF5FB}"/>
              </a:ext>
            </a:extLst>
          </p:cNvPr>
          <p:cNvSpPr txBox="1"/>
          <p:nvPr/>
        </p:nvSpPr>
        <p:spPr>
          <a:xfrm>
            <a:off x="1135496" y="2492488"/>
            <a:ext cx="30732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dirty="0">
                <a:solidFill>
                  <a:schemeClr val="bg1"/>
                </a:solidFill>
                <a:latin typeface="Grandview" panose="020B0502040204020203" pitchFamily="34" charset="0"/>
              </a:rPr>
              <a:t>Grid</a:t>
            </a:r>
            <a:endParaRPr lang="de-DE" sz="3200" dirty="0">
              <a:solidFill>
                <a:schemeClr val="bg1"/>
              </a:solidFill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195D08-FCE7-40CA-A3A0-A2AF8FF8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013976"/>
            <a:ext cx="3172691" cy="54102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1839EA-8493-471C-9306-4B0C14EB2F5B}"/>
              </a:ext>
            </a:extLst>
          </p:cNvPr>
          <p:cNvSpPr txBox="1"/>
          <p:nvPr/>
        </p:nvSpPr>
        <p:spPr>
          <a:xfrm>
            <a:off x="752475" y="6459790"/>
            <a:ext cx="21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BAUMDIAGRAMM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275D7F-1992-466F-93AD-D8DF39AE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90" y="1725603"/>
            <a:ext cx="1931290" cy="6930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5535F-7C41-4596-921A-82DC121C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77" y="2517260"/>
            <a:ext cx="1830314" cy="14402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C37BFA6-0469-4F5A-A6E7-3F3B0D93D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27" y="2755714"/>
            <a:ext cx="2456331" cy="147027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23273C9-B998-42EC-9D8C-1FA874EDAC51}"/>
              </a:ext>
            </a:extLst>
          </p:cNvPr>
          <p:cNvSpPr/>
          <p:nvPr/>
        </p:nvSpPr>
        <p:spPr>
          <a:xfrm>
            <a:off x="3495320" y="4037046"/>
            <a:ext cx="2557634" cy="13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A14644-1E95-4138-8011-4F2DD2E62275}"/>
              </a:ext>
            </a:extLst>
          </p:cNvPr>
          <p:cNvSpPr/>
          <p:nvPr/>
        </p:nvSpPr>
        <p:spPr>
          <a:xfrm>
            <a:off x="2410962" y="3011707"/>
            <a:ext cx="1404515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372B79-FDE1-47B9-A807-C69ACBACF3FE}"/>
              </a:ext>
            </a:extLst>
          </p:cNvPr>
          <p:cNvSpPr/>
          <p:nvPr/>
        </p:nvSpPr>
        <p:spPr>
          <a:xfrm>
            <a:off x="2479188" y="2249281"/>
            <a:ext cx="2010228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FC845A-D2F7-4107-AA87-DEB1DDF69A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76"/>
          <a:stretch/>
        </p:blipFill>
        <p:spPr>
          <a:xfrm>
            <a:off x="4060136" y="4225992"/>
            <a:ext cx="1575042" cy="131613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9EFBD5E-4C4C-4ACF-BE93-69AE2F2840F5}"/>
              </a:ext>
            </a:extLst>
          </p:cNvPr>
          <p:cNvSpPr/>
          <p:nvPr/>
        </p:nvSpPr>
        <p:spPr>
          <a:xfrm>
            <a:off x="1918854" y="4613578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84F3B37-2D1E-41EA-8B05-174EBEF5C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577" y="4548260"/>
            <a:ext cx="2245589" cy="224859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DE2C88A7-4748-4CDD-A398-114510698351}"/>
              </a:ext>
            </a:extLst>
          </p:cNvPr>
          <p:cNvSpPr/>
          <p:nvPr/>
        </p:nvSpPr>
        <p:spPr>
          <a:xfrm>
            <a:off x="1610455" y="5208235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CCC9528-A92A-4332-861E-FFD9D81409C8}"/>
              </a:ext>
            </a:extLst>
          </p:cNvPr>
          <p:cNvSpPr/>
          <p:nvPr/>
        </p:nvSpPr>
        <p:spPr>
          <a:xfrm>
            <a:off x="3815122" y="5870302"/>
            <a:ext cx="2141282" cy="16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BF3CD00-840F-4C19-A92E-2F8C04C23EF6}"/>
              </a:ext>
            </a:extLst>
          </p:cNvPr>
          <p:cNvSpPr/>
          <p:nvPr/>
        </p:nvSpPr>
        <p:spPr>
          <a:xfrm>
            <a:off x="3738910" y="5208235"/>
            <a:ext cx="185390" cy="83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6586D2A-72F2-41EE-A6C8-2562D9C41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210" y="197465"/>
            <a:ext cx="1283339" cy="1945425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6AAA2428-4D36-4DAD-96F7-C4F875C4FD3F}"/>
              </a:ext>
            </a:extLst>
          </p:cNvPr>
          <p:cNvSpPr/>
          <p:nvPr/>
        </p:nvSpPr>
        <p:spPr>
          <a:xfrm>
            <a:off x="3484301" y="1402002"/>
            <a:ext cx="3061909" cy="12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261ECA4-8E4D-48A1-ADA6-639DDCC893A4}"/>
              </a:ext>
            </a:extLst>
          </p:cNvPr>
          <p:cNvSpPr/>
          <p:nvPr/>
        </p:nvSpPr>
        <p:spPr>
          <a:xfrm>
            <a:off x="7830977" y="1394009"/>
            <a:ext cx="3575537" cy="1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C139B5D-51D7-4E75-A2EF-CFA8C13F1B87}"/>
              </a:ext>
            </a:extLst>
          </p:cNvPr>
          <p:cNvSpPr/>
          <p:nvPr/>
        </p:nvSpPr>
        <p:spPr>
          <a:xfrm>
            <a:off x="8510357" y="3992172"/>
            <a:ext cx="1474501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B4C9A1-EBE6-4BFD-848C-F4D3034A012B}"/>
              </a:ext>
            </a:extLst>
          </p:cNvPr>
          <p:cNvSpPr/>
          <p:nvPr/>
        </p:nvSpPr>
        <p:spPr>
          <a:xfrm>
            <a:off x="6356439" y="2250813"/>
            <a:ext cx="4062023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CB6FA4C-379E-4B53-B542-A4424F915652}"/>
              </a:ext>
            </a:extLst>
          </p:cNvPr>
          <p:cNvSpPr/>
          <p:nvPr/>
        </p:nvSpPr>
        <p:spPr>
          <a:xfrm>
            <a:off x="8922857" y="3232608"/>
            <a:ext cx="1062002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A4B60C8-95A1-441F-84E7-B3EFFD2AF594}"/>
              </a:ext>
            </a:extLst>
          </p:cNvPr>
          <p:cNvSpPr/>
          <p:nvPr/>
        </p:nvSpPr>
        <p:spPr>
          <a:xfrm>
            <a:off x="5834629" y="2545099"/>
            <a:ext cx="3094578" cy="13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B6E8326-48F6-4406-BF08-96408EE02A05}"/>
              </a:ext>
            </a:extLst>
          </p:cNvPr>
          <p:cNvSpPr/>
          <p:nvPr/>
        </p:nvSpPr>
        <p:spPr>
          <a:xfrm>
            <a:off x="5649493" y="3013259"/>
            <a:ext cx="244437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369C65F-B182-486D-9646-31D550AE05B6}"/>
              </a:ext>
            </a:extLst>
          </p:cNvPr>
          <p:cNvSpPr/>
          <p:nvPr/>
        </p:nvSpPr>
        <p:spPr>
          <a:xfrm>
            <a:off x="5753873" y="2545099"/>
            <a:ext cx="140058" cy="59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953B98E-9A4D-4C6C-A43B-0E39CF892E0A}"/>
              </a:ext>
            </a:extLst>
          </p:cNvPr>
          <p:cNvSpPr/>
          <p:nvPr/>
        </p:nvSpPr>
        <p:spPr>
          <a:xfrm>
            <a:off x="8787076" y="2605335"/>
            <a:ext cx="142131" cy="755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0B66561-8B95-4005-8A24-932ECD05F3B1}"/>
              </a:ext>
            </a:extLst>
          </p:cNvPr>
          <p:cNvSpPr/>
          <p:nvPr/>
        </p:nvSpPr>
        <p:spPr>
          <a:xfrm>
            <a:off x="8176338" y="5878114"/>
            <a:ext cx="3610849" cy="12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7501F71-AED6-4388-BD1B-87B612C84235}"/>
              </a:ext>
            </a:extLst>
          </p:cNvPr>
          <p:cNvSpPr/>
          <p:nvPr/>
        </p:nvSpPr>
        <p:spPr>
          <a:xfrm>
            <a:off x="5771014" y="4333750"/>
            <a:ext cx="2969353" cy="14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86F109-DCCA-40DE-9D5D-74E763938E28}"/>
              </a:ext>
            </a:extLst>
          </p:cNvPr>
          <p:cNvSpPr/>
          <p:nvPr/>
        </p:nvSpPr>
        <p:spPr>
          <a:xfrm>
            <a:off x="8735245" y="5007084"/>
            <a:ext cx="1892298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8311FE9-299A-45E2-9A05-95BAFB10B8D0}"/>
              </a:ext>
            </a:extLst>
          </p:cNvPr>
          <p:cNvSpPr/>
          <p:nvPr/>
        </p:nvSpPr>
        <p:spPr>
          <a:xfrm>
            <a:off x="8665216" y="4333749"/>
            <a:ext cx="140058" cy="81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D185CE0-5F64-4930-AF9A-D5E7CD2378A5}"/>
              </a:ext>
            </a:extLst>
          </p:cNvPr>
          <p:cNvSpPr/>
          <p:nvPr/>
        </p:nvSpPr>
        <p:spPr>
          <a:xfrm>
            <a:off x="5734050" y="4333749"/>
            <a:ext cx="158321" cy="43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613FE89-45D5-415F-AF81-07626341EF7A}"/>
              </a:ext>
            </a:extLst>
          </p:cNvPr>
          <p:cNvSpPr/>
          <p:nvPr/>
        </p:nvSpPr>
        <p:spPr>
          <a:xfrm>
            <a:off x="5633655" y="4575800"/>
            <a:ext cx="258716" cy="190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6E5195E-6912-4001-B0F0-8D031BD64EB2}"/>
              </a:ext>
            </a:extLst>
          </p:cNvPr>
          <p:cNvSpPr/>
          <p:nvPr/>
        </p:nvSpPr>
        <p:spPr>
          <a:xfrm>
            <a:off x="9974246" y="2871831"/>
            <a:ext cx="2052000" cy="17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4FBB5284-BD46-4ACD-B870-CBBA1961F1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742" r="25232"/>
          <a:stretch/>
        </p:blipFill>
        <p:spPr>
          <a:xfrm>
            <a:off x="10004921" y="2895746"/>
            <a:ext cx="1987918" cy="171783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375BA89-ED8A-45F3-B8B8-C9B7E6C285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1269" b="94096"/>
          <a:stretch/>
        </p:blipFill>
        <p:spPr>
          <a:xfrm>
            <a:off x="10000468" y="2895559"/>
            <a:ext cx="346930" cy="101439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47DB3F16-C797-4353-8B6F-16E1A6A694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588" t="1296" r="842" b="94111"/>
          <a:stretch/>
        </p:blipFill>
        <p:spPr>
          <a:xfrm>
            <a:off x="10581715" y="2915706"/>
            <a:ext cx="1413505" cy="78911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872834D3-28A0-43DE-9A77-AA61BB1C7ACF}"/>
              </a:ext>
            </a:extLst>
          </p:cNvPr>
          <p:cNvSpPr/>
          <p:nvPr/>
        </p:nvSpPr>
        <p:spPr>
          <a:xfrm>
            <a:off x="10276332" y="2254044"/>
            <a:ext cx="142131" cy="63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A0564B7-16BA-4753-AD25-DB0D24BA65F5}"/>
              </a:ext>
            </a:extLst>
          </p:cNvPr>
          <p:cNvSpPr/>
          <p:nvPr/>
        </p:nvSpPr>
        <p:spPr>
          <a:xfrm>
            <a:off x="11264384" y="1402002"/>
            <a:ext cx="142131" cy="147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6321B06C-14FE-4E79-8FB3-2C5EA1A7180D}"/>
              </a:ext>
            </a:extLst>
          </p:cNvPr>
          <p:cNvSpPr/>
          <p:nvPr/>
        </p:nvSpPr>
        <p:spPr>
          <a:xfrm>
            <a:off x="10510479" y="4627646"/>
            <a:ext cx="142131" cy="52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061C532-F869-42CC-9664-A89E84EB087B}"/>
              </a:ext>
            </a:extLst>
          </p:cNvPr>
          <p:cNvSpPr/>
          <p:nvPr/>
        </p:nvSpPr>
        <p:spPr>
          <a:xfrm>
            <a:off x="11717360" y="4627645"/>
            <a:ext cx="142131" cy="137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3753BD-8F91-4346-84E0-193DDFE4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07" y="871101"/>
            <a:ext cx="8383985" cy="55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69CEC3-4BB1-4EA2-8D35-D813FEFC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871101"/>
            <a:ext cx="4944165" cy="35342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64BB13-B4A0-4C69-A1ED-379D6B0A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99" y="209779"/>
            <a:ext cx="8664991" cy="623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034A2-4F13-4BFF-9CB8-2108D8B5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83" y="0"/>
            <a:ext cx="41596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5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4163095-139F-4674-9442-BCC958B8CBF5}"/>
              </a:ext>
            </a:extLst>
          </p:cNvPr>
          <p:cNvSpPr txBox="1"/>
          <p:nvPr/>
        </p:nvSpPr>
        <p:spPr>
          <a:xfrm>
            <a:off x="332509" y="286326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Struktur des Projekts</a:t>
            </a:r>
          </a:p>
        </p:txBody>
      </p:sp>
    </p:spTree>
    <p:extLst>
      <p:ext uri="{BB962C8B-B14F-4D97-AF65-F5344CB8AC3E}">
        <p14:creationId xmlns:p14="http://schemas.microsoft.com/office/powerpoint/2010/main" val="10195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8E5A89-A895-4500-9DDB-8C17DD35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7" y="251969"/>
            <a:ext cx="419158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4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52FEFC5-AD4D-4C8E-9EEB-FA1B63AFB766}"/>
              </a:ext>
            </a:extLst>
          </p:cNvPr>
          <p:cNvSpPr txBox="1"/>
          <p:nvPr/>
        </p:nvSpPr>
        <p:spPr>
          <a:xfrm>
            <a:off x="332509" y="286326"/>
            <a:ext cx="3647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Grandview" panose="020B0502040204020203" pitchFamily="34" charset="0"/>
              </a:rPr>
              <a:t>Datenbankstruktur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7B9D9F-5DBE-44FD-870B-2AB71050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64" y="871101"/>
            <a:ext cx="6415472" cy="53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874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Breitbild</PresentationFormat>
  <Paragraphs>53</Paragraphs>
  <Slides>20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Meiryo</vt:lpstr>
      <vt:lpstr>Corbel</vt:lpstr>
      <vt:lpstr>Grandview</vt:lpstr>
      <vt:lpstr>Grandview Display</vt:lpstr>
      <vt:lpstr>ShojiVTI</vt:lpstr>
      <vt:lpstr>Videospiel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Videospiel SHOP</dc:title>
  <dc:creator>Seiler, Marc Josef (SE GP G SO DSC CON GCO EN)</dc:creator>
  <cp:keywords>C_Restricted</cp:keywords>
  <cp:lastModifiedBy>Seiler, Marc Josef (SE GP G SO DSC CON GCO EN)</cp:lastModifiedBy>
  <cp:revision>11</cp:revision>
  <dcterms:created xsi:type="dcterms:W3CDTF">2022-02-16T08:37:54Z</dcterms:created>
  <dcterms:modified xsi:type="dcterms:W3CDTF">2022-02-16T13:00:11Z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Restricted</vt:lpwstr>
  </property>
  <property fmtid="{D5CDD505-2E9C-101B-9397-08002B2CF9AE}" pid="3" name="Document_Confidentiality">
    <vt:lpwstr>Restricted</vt:lpwstr>
  </property>
  <property fmtid="{D5CDD505-2E9C-101B-9397-08002B2CF9AE}" pid="4" name="sodocoClasLang">
    <vt:lpwstr>Intern</vt:lpwstr>
  </property>
  <property fmtid="{D5CDD505-2E9C-101B-9397-08002B2CF9AE}" pid="5" name="sodocoClasLangId">
    <vt:i4>0</vt:i4>
  </property>
  <property fmtid="{D5CDD505-2E9C-101B-9397-08002B2CF9AE}" pid="6" name="sodocoClasId">
    <vt:i4>1</vt:i4>
  </property>
</Properties>
</file>